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3" r:id="rId4"/>
    <p:sldMasterId id="2147483687" r:id="rId5"/>
  </p:sldMasterIdLst>
  <p:notesMasterIdLst>
    <p:notesMasterId r:id="rId16"/>
  </p:notesMasterIdLst>
  <p:handoutMasterIdLst>
    <p:handoutMasterId r:id="rId17"/>
  </p:handoutMasterIdLst>
  <p:sldIdLst>
    <p:sldId id="342" r:id="rId6"/>
    <p:sldId id="407" r:id="rId7"/>
    <p:sldId id="385" r:id="rId8"/>
    <p:sldId id="381" r:id="rId9"/>
    <p:sldId id="382" r:id="rId10"/>
    <p:sldId id="384" r:id="rId11"/>
    <p:sldId id="413" r:id="rId12"/>
    <p:sldId id="414" r:id="rId13"/>
    <p:sldId id="372" r:id="rId14"/>
    <p:sldId id="416" r:id="rId15"/>
  </p:sldIdLst>
  <p:sldSz cx="12192000" cy="6858000"/>
  <p:notesSz cx="6858000" cy="9144000"/>
  <p:custDataLst>
    <p:tags r:id="rId1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6E40"/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59F5B7-D009-479D-9FD1-0E9B1F36E1A2}" v="5" dt="2024-10-22T13:44:37.543"/>
  </p1510:revLst>
</p1510:revInfo>
</file>

<file path=ppt/tableStyles.xml><?xml version="1.0" encoding="utf-8"?>
<a:tblStyleLst xmlns:a="http://schemas.openxmlformats.org/drawingml/2006/main" def="{10A1B5D5-9B99-4C35-A422-299274C87663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97" autoAdjust="0"/>
    <p:restoredTop sz="95388" autoAdjust="0"/>
  </p:normalViewPr>
  <p:slideViewPr>
    <p:cSldViewPr snapToGrid="0" snapToObjects="1" showGuides="1">
      <p:cViewPr varScale="1">
        <p:scale>
          <a:sx n="98" d="100"/>
          <a:sy n="98" d="100"/>
        </p:scale>
        <p:origin x="96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1/7/2025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我们是上海建桥学院的旋转轮椅队，我们的项目是基于飞腾派的</a:t>
            </a:r>
            <a:r>
              <a:rPr lang="en-HK" altLang="zh-CN" dirty="0"/>
              <a:t>A</a:t>
            </a:r>
            <a:r>
              <a:rPr lang="en-US" altLang="zh-CN" dirty="0" err="1"/>
              <a:t>rceos</a:t>
            </a:r>
            <a:r>
              <a:rPr lang="zh-CN" altLang="en-US" dirty="0"/>
              <a:t>移植与外设驱动开发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F4F73-42CA-8419-1931-086891ACF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1E8F7C-561E-401A-997B-0DBDD41B71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1CFFA2-F005-870A-7EC3-1049F1DBC3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54E6F-A0EF-EF7B-341C-581F8AC888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01032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05610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66021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94145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3748732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975234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64234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56890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234543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020168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5769932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/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/>
            <p:cNvPicPr>
              <a:picLocks noChangeAspect="1"/>
            </p:cNvPicPr>
            <p:nvPr/>
          </p:nvPicPr>
          <p:blipFill rotWithShape="1">
            <a:blip r:embed="rId2" cstate="screen"/>
            <a:srcRect/>
            <a:stretch>
              <a:fillRect/>
            </a:stretch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/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/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80276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72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/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/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/>
            <p:cNvPicPr>
              <a:picLocks noChangeAspect="1"/>
            </p:cNvPicPr>
            <p:nvPr userDrawn="1"/>
          </p:nvPicPr>
          <p:blipFill rotWithShape="1">
            <a:blip r:embed="rId2" cstate="screen"/>
            <a:srcRect/>
            <a:stretch>
              <a:fillRect/>
            </a:stretch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86923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/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>
              <a:fillRect/>
            </a:stretch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/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/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/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/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/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/>
          <p:cNvCxnSpPr/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210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7055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790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/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210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7055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790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9" name="Content Placeholder 4"/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896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695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189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896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695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189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/>
          <p:cNvSpPr>
            <a:spLocks noGrp="1"/>
          </p:cNvSpPr>
          <p:nvPr>
            <p:ph type="tbl" sz="quarter" idx="37" hasCustomPrompt="1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zh-CN" altLang="en-US"/>
              <a:t>单击图标添加表格</a:t>
            </a:r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/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210" indent="-283210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7055" indent="-283210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790" indent="-283210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1890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760511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637886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236624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95208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544745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693972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336AE67-B873-3645-B8DE-553BD35979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32702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312593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554424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18590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650077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9883033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945641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123900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6897750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77539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015113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476588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369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23212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1/7/2025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8D08F2-5B91-8FFF-DEBB-8507478C54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17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16997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293569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989540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2.png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450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6" r:id="rId20"/>
    <p:sldLayoutId id="2147483650" r:id="rId21"/>
    <p:sldLayoutId id="2147483652" r:id="rId22"/>
    <p:sldLayoutId id="2147483653" r:id="rId23"/>
    <p:sldLayoutId id="2147483654" r:id="rId24"/>
    <p:sldLayoutId id="2147483656" r:id="rId25"/>
    <p:sldLayoutId id="2147483658" r:id="rId26"/>
    <p:sldLayoutId id="2147483659" r:id="rId27"/>
    <p:sldLayoutId id="2147483660" r:id="rId28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E024F78-56A6-7740-B68D-8D4D026ED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823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-1" y="833627"/>
            <a:ext cx="12191998" cy="3215641"/>
          </a:xfrm>
        </p:spPr>
        <p:txBody>
          <a:bodyPr anchor="b"/>
          <a:lstStyle/>
          <a:p>
            <a:r>
              <a:rPr lang="zh-CN" altLang="en-US" dirty="0"/>
              <a:t>基于</a:t>
            </a:r>
            <a:r>
              <a:rPr lang="en-US" altLang="zh-CN" dirty="0"/>
              <a:t>Rust</a:t>
            </a:r>
            <a:r>
              <a:rPr lang="zh-CN" altLang="en-US" dirty="0"/>
              <a:t>的跨平台</a:t>
            </a:r>
            <a:r>
              <a:rPr lang="en-US" altLang="zh-CN" dirty="0"/>
              <a:t>USB</a:t>
            </a:r>
            <a:r>
              <a:rPr lang="zh-CN" altLang="en-US" dirty="0"/>
              <a:t>驱动子系统的设计与实现</a:t>
            </a:r>
            <a:br>
              <a:rPr lang="en-HK" altLang="zh-CN" dirty="0"/>
            </a:br>
            <a:r>
              <a:rPr lang="zh-CN" altLang="en-US" dirty="0"/>
              <a:t>中期答辩</a:t>
            </a:r>
            <a:endParaRPr lang="en-US" dirty="0"/>
          </a:p>
        </p:txBody>
      </p:sp>
      <p:sp>
        <p:nvSpPr>
          <p:cNvPr id="9" name="Subtitle 3"/>
          <p:cNvSpPr>
            <a:spLocks noGrp="1"/>
          </p:cNvSpPr>
          <p:nvPr>
            <p:ph type="subTitle" idx="1"/>
          </p:nvPr>
        </p:nvSpPr>
        <p:spPr>
          <a:xfrm>
            <a:off x="3" y="4416552"/>
            <a:ext cx="12191997" cy="1831848"/>
          </a:xfrm>
        </p:spPr>
        <p:txBody>
          <a:bodyPr/>
          <a:lstStyle/>
          <a:p>
            <a:r>
              <a:rPr lang="zh-CN" altLang="en-US" sz="2400" dirty="0"/>
              <a:t>姚宏伟</a:t>
            </a:r>
            <a:endParaRPr lang="en-HK" altLang="zh-CN" sz="2400" dirty="0"/>
          </a:p>
          <a:p>
            <a:r>
              <a:rPr lang="zh-CN" altLang="en-US" sz="1600" dirty="0"/>
              <a:t>上海建桥学院</a:t>
            </a:r>
            <a:endParaRPr lang="en-US" altLang="zh-CN" sz="1600" dirty="0"/>
          </a:p>
          <a:p>
            <a:r>
              <a:rPr lang="zh-CN" altLang="en-US" sz="1600" dirty="0"/>
              <a:t>指导老师：丁菊</a:t>
            </a:r>
            <a:endParaRPr lang="en-HK" altLang="zh-CN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B022A-1F63-E3A2-9865-93620CDA2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10</a:t>
            </a:fld>
            <a:endParaRPr lang="en-US" dirty="0"/>
          </a:p>
        </p:txBody>
      </p:sp>
      <p:pic>
        <p:nvPicPr>
          <p:cNvPr id="3" name="Untitled video (1)">
            <a:hlinkClick r:id="" action="ppaction://media"/>
            <a:extLst>
              <a:ext uri="{FF2B5EF4-FFF2-40B4-BE49-F238E27FC236}">
                <a16:creationId xmlns:a16="http://schemas.microsoft.com/office/drawing/2014/main" id="{37E87491-2C94-02EE-DAD1-1E6682C5E1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672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cap="all" spc="0" baseline="0" dirty="0">
                <a:latin typeface="+mj-lt"/>
                <a:ea typeface="+mj-ea"/>
                <a:cs typeface="Biome" panose="020B0503030204020804" pitchFamily="34" charset="0"/>
              </a:rPr>
              <a:t>USB</a:t>
            </a:r>
            <a:r>
              <a:rPr lang="zh-CN" altLang="en-US" kern="1200" cap="all" spc="0" baseline="0" dirty="0">
                <a:latin typeface="+mj-lt"/>
                <a:ea typeface="+mj-ea"/>
                <a:cs typeface="Biome" panose="020B0503030204020804" pitchFamily="34" charset="0"/>
              </a:rPr>
              <a:t>主机端驱动</a:t>
            </a:r>
            <a:endParaRPr lang="en-US" dirty="0"/>
          </a:p>
        </p:txBody>
      </p:sp>
      <p:sp>
        <p:nvSpPr>
          <p:cNvPr id="6" name="Subtitle 4"/>
          <p:cNvSpPr txBox="1"/>
          <p:nvPr/>
        </p:nvSpPr>
        <p:spPr>
          <a:xfrm>
            <a:off x="838200" y="3024777"/>
            <a:ext cx="5257799" cy="35283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800" baseline="0" dirty="0">
                <a:solidFill>
                  <a:schemeClr val="bg1"/>
                </a:solidFill>
                <a:latin typeface="+mn-lt"/>
              </a:rPr>
              <a:t>控制器为</a:t>
            </a:r>
            <a:r>
              <a:rPr lang="en-US" altLang="zh-CN" sz="1800" baseline="0" dirty="0">
                <a:solidFill>
                  <a:schemeClr val="bg1"/>
                </a:solidFill>
                <a:latin typeface="+mn-lt"/>
              </a:rPr>
              <a:t>XHCI——USB3.0</a:t>
            </a:r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800" baseline="0" dirty="0">
                <a:solidFill>
                  <a:schemeClr val="bg1"/>
                </a:solidFill>
                <a:latin typeface="+mn-lt"/>
              </a:rPr>
              <a:t>不仅仅是控制器的驱动</a:t>
            </a:r>
            <a:r>
              <a:rPr lang="en-US" altLang="zh-CN" sz="1800" baseline="0" dirty="0">
                <a:solidFill>
                  <a:schemeClr val="bg1"/>
                </a:solidFill>
                <a:latin typeface="+mn-lt"/>
              </a:rPr>
              <a:t>——</a:t>
            </a:r>
            <a:r>
              <a:rPr lang="zh-CN" altLang="en-US" sz="1800" baseline="0" dirty="0">
                <a:solidFill>
                  <a:schemeClr val="bg1"/>
                </a:solidFill>
                <a:latin typeface="+mn-lt"/>
              </a:rPr>
              <a:t>而是一整套子系统</a:t>
            </a:r>
            <a:endParaRPr lang="en-US" altLang="zh-CN" sz="1800" baseline="0" dirty="0">
              <a:solidFill>
                <a:schemeClr val="bg1"/>
              </a:solidFill>
              <a:latin typeface="+mn-lt"/>
            </a:endParaRPr>
          </a:p>
          <a:p>
            <a:pPr marL="342900" indent="-342900">
              <a:lnSpc>
                <a:spcPct val="120000"/>
              </a:lnSpc>
              <a:buClr>
                <a:schemeClr val="accent6"/>
              </a:buClr>
              <a:buFont typeface="+mj-lt"/>
              <a:buAutoNum type="arabicPeriod"/>
            </a:pPr>
            <a:r>
              <a:rPr lang="zh-CN" altLang="en-US" sz="1800" baseline="0" dirty="0">
                <a:solidFill>
                  <a:schemeClr val="bg1"/>
                </a:solidFill>
                <a:latin typeface="+mn-lt"/>
              </a:rPr>
              <a:t>分层结构</a:t>
            </a:r>
            <a:r>
              <a:rPr lang="en-US" altLang="zh-CN" sz="1800" dirty="0">
                <a:solidFill>
                  <a:schemeClr val="bg1"/>
                </a:solidFill>
                <a:latin typeface="+mn-lt"/>
              </a:rPr>
              <a:t>——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我们以后可能要支持更多控制器</a:t>
            </a:r>
            <a:endParaRPr lang="en-HK" altLang="zh-CN" sz="1800" dirty="0">
              <a:solidFill>
                <a:schemeClr val="bg1"/>
              </a:solidFill>
              <a:latin typeface="+mn-lt"/>
            </a:endParaRPr>
          </a:p>
          <a:p>
            <a:pPr marL="1143000" lvl="1">
              <a:lnSpc>
                <a:spcPct val="120000"/>
              </a:lnSpc>
            </a:pPr>
            <a:r>
              <a:rPr lang="zh-CN" altLang="en-US" sz="1400" baseline="0" dirty="0"/>
              <a:t>分层抽象是计算机体系结构的基本思想之一</a:t>
            </a:r>
            <a:endParaRPr lang="en-US" altLang="zh-CN" sz="1400" baseline="0" dirty="0">
              <a:solidFill>
                <a:schemeClr val="bg1"/>
              </a:solidFill>
              <a:latin typeface="+mn-lt"/>
            </a:endParaRPr>
          </a:p>
          <a:p>
            <a:pPr marL="342900" indent="-342900">
              <a:lnSpc>
                <a:spcPct val="120000"/>
              </a:lnSpc>
              <a:buClr>
                <a:schemeClr val="accent6"/>
              </a:buClr>
              <a:buFont typeface="+mj-lt"/>
              <a:buAutoNum type="arabicPeriod"/>
            </a:pP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动态加载</a:t>
            </a:r>
            <a:r>
              <a:rPr lang="en-US" altLang="zh-CN" sz="1800" dirty="0">
                <a:solidFill>
                  <a:schemeClr val="bg1"/>
                </a:solidFill>
                <a:latin typeface="+mn-lt"/>
              </a:rPr>
              <a:t>——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显然，</a:t>
            </a:r>
            <a:r>
              <a:rPr lang="en-HK" altLang="zh-CN" sz="1800" dirty="0">
                <a:solidFill>
                  <a:schemeClr val="bg1"/>
                </a:solidFill>
                <a:latin typeface="+mn-lt"/>
              </a:rPr>
              <a:t>USB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设备可视为无限多种</a:t>
            </a:r>
            <a:endParaRPr lang="en-HK" altLang="zh-CN" sz="1800" dirty="0">
              <a:solidFill>
                <a:schemeClr val="bg1"/>
              </a:solidFill>
              <a:latin typeface="+mn-lt"/>
            </a:endParaRPr>
          </a:p>
          <a:p>
            <a:pPr marL="1143000" lvl="1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lt"/>
              </a:rPr>
              <a:t>并不需要</a:t>
            </a:r>
            <a:r>
              <a:rPr lang="en-US" altLang="zh-CN" sz="1400" dirty="0" err="1">
                <a:solidFill>
                  <a:schemeClr val="bg1"/>
                </a:solidFill>
                <a:latin typeface="+mn-lt"/>
              </a:rPr>
              <a:t>dll</a:t>
            </a:r>
            <a:r>
              <a:rPr lang="en-US" altLang="zh-CN" sz="1400" dirty="0"/>
              <a:t>——</a:t>
            </a:r>
            <a:r>
              <a:rPr lang="zh-CN" altLang="en-US" sz="1400" dirty="0"/>
              <a:t>文件格式是文件系统才需要关心的，我们只要设计接口即可</a:t>
            </a:r>
            <a:endParaRPr lang="en-US" altLang="zh-CN" sz="1400" dirty="0">
              <a:solidFill>
                <a:schemeClr val="bg1"/>
              </a:solidFill>
              <a:latin typeface="+mn-lt"/>
            </a:endParaRPr>
          </a:p>
          <a:p>
            <a:pPr marL="342900" indent="-342900">
              <a:lnSpc>
                <a:spcPct val="120000"/>
              </a:lnSpc>
              <a:buClr>
                <a:schemeClr val="accent6"/>
              </a:buClr>
              <a:buFont typeface="+mj-lt"/>
              <a:buAutoNum type="arabicPeriod"/>
            </a:pPr>
            <a:r>
              <a:rPr lang="zh-CN" altLang="en-US" sz="1800" baseline="0" dirty="0">
                <a:solidFill>
                  <a:schemeClr val="bg1"/>
                </a:solidFill>
                <a:latin typeface="+mn-lt"/>
              </a:rPr>
              <a:t>事件驱动</a:t>
            </a:r>
            <a:r>
              <a:rPr lang="en-US" altLang="zh-CN" sz="1800" baseline="0" dirty="0">
                <a:solidFill>
                  <a:schemeClr val="bg1"/>
                </a:solidFill>
                <a:latin typeface="+mn-lt"/>
              </a:rPr>
              <a:t>——</a:t>
            </a:r>
            <a:r>
              <a:rPr lang="zh-CN" altLang="en-US" sz="1800" baseline="0" dirty="0">
                <a:solidFill>
                  <a:schemeClr val="bg1"/>
                </a:solidFill>
                <a:latin typeface="+mn-lt"/>
              </a:rPr>
              <a:t>为了更高效的异步改造</a:t>
            </a:r>
            <a:endParaRPr lang="en-HK" altLang="zh-CN" sz="1800" baseline="0" dirty="0">
              <a:solidFill>
                <a:schemeClr val="bg1"/>
              </a:solidFill>
              <a:latin typeface="+mn-lt"/>
            </a:endParaRPr>
          </a:p>
          <a:p>
            <a:pPr marL="1143000" lvl="1">
              <a:lnSpc>
                <a:spcPct val="120000"/>
              </a:lnSpc>
            </a:pPr>
            <a:r>
              <a:rPr lang="zh-CN" altLang="en-US" sz="1400" dirty="0"/>
              <a:t>事件模式，同样的，也是普遍的优秀设计</a:t>
            </a:r>
            <a:endParaRPr lang="en-US" altLang="zh-CN" sz="1400" baseline="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75526957-CB8A-2CE7-C24D-102B44565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81079" y="365125"/>
            <a:ext cx="4371974" cy="6051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656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主机驱动层</a:t>
            </a:r>
            <a:endParaRPr 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/>
          <a:stretch>
            <a:fillRect/>
          </a:stretch>
        </p:blipFill>
        <p:spPr>
          <a:xfrm>
            <a:off x="6887299" y="380418"/>
            <a:ext cx="5016649" cy="6097164"/>
          </a:xfrm>
        </p:spPr>
      </p:pic>
      <p:sp>
        <p:nvSpPr>
          <p:cNvPr id="6" name="Subtitle 4"/>
          <p:cNvSpPr txBox="1"/>
          <p:nvPr/>
        </p:nvSpPr>
        <p:spPr>
          <a:xfrm>
            <a:off x="838201" y="3024777"/>
            <a:ext cx="4466502" cy="35283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altLang="zh-CN" sz="1800" dirty="0">
                <a:solidFill>
                  <a:schemeClr val="bg1"/>
                </a:solidFill>
                <a:latin typeface="+mn-lt"/>
              </a:rPr>
              <a:t>XHCI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控制器是一种</a:t>
            </a:r>
            <a:r>
              <a:rPr lang="en-US" altLang="zh-CN" sz="1800" dirty="0">
                <a:solidFill>
                  <a:schemeClr val="bg1"/>
                </a:solidFill>
                <a:latin typeface="+mn-lt"/>
              </a:rPr>
              <a:t>USB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主机控制器</a:t>
            </a:r>
            <a:endParaRPr lang="en-US" altLang="zh-CN" sz="1800" dirty="0">
              <a:solidFill>
                <a:schemeClr val="bg1"/>
              </a:solidFill>
              <a:latin typeface="+mn-lt"/>
            </a:endParaRPr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主机驱动层并非仅支持</a:t>
            </a:r>
            <a:r>
              <a:rPr lang="en-US" altLang="zh-CN" sz="1800" dirty="0">
                <a:solidFill>
                  <a:schemeClr val="bg1"/>
                </a:solidFill>
                <a:latin typeface="+mn-lt"/>
              </a:rPr>
              <a:t>XHCI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，其将主机控制器所需要实现的操作做了一层抽象</a:t>
            </a:r>
            <a:endParaRPr lang="en-US" altLang="zh-CN" sz="1800" dirty="0">
              <a:solidFill>
                <a:schemeClr val="bg1"/>
              </a:solidFill>
              <a:latin typeface="+mn-lt"/>
            </a:endParaRPr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我们可以根据</a:t>
            </a:r>
            <a:r>
              <a:rPr lang="en-US" altLang="zh-CN" sz="1800" dirty="0">
                <a:solidFill>
                  <a:schemeClr val="bg1"/>
                </a:solidFill>
                <a:latin typeface="+mn-lt"/>
              </a:rPr>
              <a:t>XHCI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规范文档第四章（</a:t>
            </a:r>
            <a:r>
              <a:rPr lang="en-US" altLang="zh-CN" sz="1800" dirty="0">
                <a:solidFill>
                  <a:schemeClr val="bg1"/>
                </a:solidFill>
                <a:latin typeface="+mn-lt"/>
              </a:rPr>
              <a:t>Operation Model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）进行了</a:t>
            </a:r>
            <a:r>
              <a:rPr lang="en-US" altLang="zh-CN" sz="1800" dirty="0">
                <a:solidFill>
                  <a:schemeClr val="bg1"/>
                </a:solidFill>
                <a:latin typeface="+mn-lt"/>
              </a:rPr>
              <a:t>XHCI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驱动的编写</a:t>
            </a:r>
            <a:endParaRPr lang="en-HK" altLang="zh-CN" sz="1800" dirty="0">
              <a:solidFill>
                <a:schemeClr val="bg1"/>
              </a:solidFill>
              <a:latin typeface="+mn-lt"/>
            </a:endParaRPr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bg1"/>
                </a:solidFill>
                <a:latin typeface="+mn-lt"/>
              </a:rPr>
              <a:t>潜在的问题：</a:t>
            </a:r>
            <a:r>
              <a:rPr lang="en-HK" altLang="zh-CN" sz="1400" dirty="0">
                <a:solidFill>
                  <a:schemeClr val="bg1"/>
                </a:solidFill>
                <a:latin typeface="+mn-lt"/>
              </a:rPr>
              <a:t>XHCI</a:t>
            </a:r>
            <a:r>
              <a:rPr lang="zh-CN" altLang="en-US" sz="1400" dirty="0">
                <a:solidFill>
                  <a:schemeClr val="bg1"/>
                </a:solidFill>
                <a:latin typeface="+mn-lt"/>
              </a:rPr>
              <a:t>规范会更新，有时候并不向下兼容</a:t>
            </a:r>
            <a:r>
              <a:rPr lang="en-HK" altLang="zh-CN" sz="1400" dirty="0">
                <a:solidFill>
                  <a:schemeClr val="bg1"/>
                </a:solidFill>
                <a:latin typeface="+mn-lt"/>
              </a:rPr>
              <a:t>…</a:t>
            </a:r>
            <a:endParaRPr lang="en-US" altLang="zh-CN" sz="1400" dirty="0">
              <a:solidFill>
                <a:schemeClr val="bg1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设备驱动层</a:t>
            </a:r>
            <a:br>
              <a:rPr lang="en-US" altLang="zh-CN" dirty="0"/>
            </a:br>
            <a:r>
              <a:rPr lang="zh-CN" altLang="en-US" dirty="0"/>
              <a:t>与</a:t>
            </a:r>
            <a:br>
              <a:rPr lang="en-US" altLang="zh-CN" dirty="0"/>
            </a:br>
            <a:r>
              <a:rPr lang="zh-CN" altLang="en-US" dirty="0"/>
              <a:t>主机驱动层</a:t>
            </a:r>
            <a:endParaRPr lang="en-US" dirty="0"/>
          </a:p>
        </p:txBody>
      </p:sp>
      <p:sp>
        <p:nvSpPr>
          <p:cNvPr id="6" name="Subtitle 4"/>
          <p:cNvSpPr txBox="1"/>
          <p:nvPr/>
        </p:nvSpPr>
        <p:spPr>
          <a:xfrm>
            <a:off x="1494433" y="3024777"/>
            <a:ext cx="3154038" cy="35283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800" baseline="0" dirty="0">
                <a:solidFill>
                  <a:schemeClr val="bg1"/>
                </a:solidFill>
                <a:latin typeface="+mn-lt"/>
              </a:rPr>
              <a:t>主机层创建驱动无关的设备抽象</a:t>
            </a:r>
            <a:endParaRPr lang="en-US" altLang="zh-CN" sz="1800" baseline="0" dirty="0">
              <a:solidFill>
                <a:schemeClr val="bg1"/>
              </a:solidFill>
              <a:latin typeface="+mn-lt"/>
            </a:endParaRPr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altLang="zh-CN" sz="1800" baseline="0" dirty="0">
                <a:solidFill>
                  <a:schemeClr val="bg1"/>
                </a:solidFill>
                <a:latin typeface="+mn-lt"/>
              </a:rPr>
              <a:t>USB</a:t>
            </a:r>
            <a:r>
              <a:rPr lang="zh-CN" altLang="en-US" sz="1800" baseline="0" dirty="0">
                <a:solidFill>
                  <a:schemeClr val="bg1"/>
                </a:solidFill>
                <a:latin typeface="+mn-lt"/>
              </a:rPr>
              <a:t>层的驱动模块创建驱动有关的设备抽象</a:t>
            </a:r>
            <a:endParaRPr lang="en-US" altLang="zh-CN" sz="1800" baseline="0" dirty="0">
              <a:solidFill>
                <a:schemeClr val="bg1"/>
              </a:solidFill>
              <a:latin typeface="+mn-lt"/>
            </a:endParaRPr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驱动设备拥有统一的接口</a:t>
            </a:r>
            <a:endParaRPr lang="en-US" altLang="zh-CN" sz="1800" dirty="0">
              <a:solidFill>
                <a:schemeClr val="bg1"/>
              </a:solidFill>
              <a:latin typeface="+mn-lt"/>
            </a:endParaRPr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800" baseline="0" dirty="0">
                <a:solidFill>
                  <a:schemeClr val="bg1"/>
                </a:solidFill>
                <a:latin typeface="+mn-lt"/>
              </a:rPr>
              <a:t>驱动设备是个状态机</a:t>
            </a:r>
            <a:endParaRPr lang="en-US" altLang="zh-CN" sz="1800" baseline="0" dirty="0">
              <a:solidFill>
                <a:schemeClr val="bg1"/>
              </a:solidFill>
              <a:latin typeface="+mn-lt"/>
            </a:endParaRPr>
          </a:p>
          <a:p>
            <a:pPr marL="1085850" lvl="1" indent="-285750">
              <a:lnSpc>
                <a:spcPct val="120000"/>
              </a:lnSpc>
            </a:pPr>
            <a:r>
              <a:rPr lang="zh-CN" altLang="en-US" sz="1400" dirty="0"/>
              <a:t>实现</a:t>
            </a:r>
            <a:r>
              <a:rPr lang="zh-CN" altLang="en-US" sz="1400" dirty="0">
                <a:solidFill>
                  <a:schemeClr val="bg1"/>
                </a:solidFill>
                <a:latin typeface="+mn-lt"/>
              </a:rPr>
              <a:t>上，</a:t>
            </a:r>
            <a:r>
              <a:rPr lang="en-US" altLang="zh-CN" sz="1400" dirty="0">
                <a:solidFill>
                  <a:schemeClr val="bg1"/>
                </a:solidFill>
                <a:latin typeface="+mn-lt"/>
              </a:rPr>
              <a:t>USB</a:t>
            </a:r>
            <a:r>
              <a:rPr lang="zh-CN" altLang="en-US" sz="1400" dirty="0">
                <a:solidFill>
                  <a:schemeClr val="bg1"/>
                </a:solidFill>
                <a:latin typeface="+mn-lt"/>
              </a:rPr>
              <a:t>设备本身就应该是个状态机（</a:t>
            </a:r>
            <a:r>
              <a:rPr lang="en-US" altLang="zh-CN" sz="1400" dirty="0">
                <a:solidFill>
                  <a:schemeClr val="bg1"/>
                </a:solidFill>
                <a:latin typeface="+mn-lt"/>
              </a:rPr>
              <a:t>USB</a:t>
            </a:r>
            <a:r>
              <a:rPr lang="zh-CN" altLang="en-US" sz="1400" dirty="0">
                <a:solidFill>
                  <a:schemeClr val="bg1"/>
                </a:solidFill>
                <a:latin typeface="+mn-lt"/>
              </a:rPr>
              <a:t>规范）</a:t>
            </a:r>
            <a:endParaRPr lang="en-HK" altLang="zh-CN" sz="1400" dirty="0">
              <a:solidFill>
                <a:schemeClr val="bg1"/>
              </a:solidFill>
              <a:latin typeface="+mn-lt"/>
            </a:endParaRPr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HK" altLang="zh-CN" sz="1800" dirty="0">
                <a:solidFill>
                  <a:schemeClr val="bg1"/>
                </a:solidFill>
                <a:latin typeface="+mn-lt"/>
              </a:rPr>
              <a:t>URB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：</a:t>
            </a:r>
            <a:r>
              <a:rPr lang="en-HK" altLang="zh-CN" sz="1800" dirty="0">
                <a:solidFill>
                  <a:schemeClr val="bg1"/>
                </a:solidFill>
                <a:latin typeface="+mn-lt"/>
              </a:rPr>
              <a:t>USB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请求事件块</a:t>
            </a:r>
            <a:endParaRPr lang="en-HK" altLang="zh-CN" sz="1800" dirty="0">
              <a:solidFill>
                <a:schemeClr val="bg1"/>
              </a:solidFill>
              <a:latin typeface="+mn-lt"/>
            </a:endParaRPr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HK" altLang="zh-CN" sz="1800" dirty="0">
                <a:solidFill>
                  <a:schemeClr val="bg1"/>
                </a:solidFill>
                <a:latin typeface="+mn-lt"/>
              </a:rPr>
              <a:t>UCB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：</a:t>
            </a:r>
            <a:r>
              <a:rPr lang="en-HK" altLang="zh-CN" sz="1800" dirty="0">
                <a:solidFill>
                  <a:schemeClr val="bg1"/>
                </a:solidFill>
                <a:latin typeface="+mn-lt"/>
              </a:rPr>
              <a:t>USB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完成事件块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F21681B-6F1A-9D26-E05C-9942D7ECCB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48399" y="472077"/>
            <a:ext cx="5848206" cy="5848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K" altLang="zh-CN" dirty="0"/>
              <a:t>USB</a:t>
            </a:r>
            <a:r>
              <a:rPr lang="zh-CN" altLang="en-US" dirty="0"/>
              <a:t>驱动层</a:t>
            </a:r>
            <a:br>
              <a:rPr lang="en-US" altLang="zh-CN" dirty="0"/>
            </a:br>
            <a:r>
              <a:rPr lang="zh-CN" altLang="en-US" dirty="0"/>
              <a:t>与</a:t>
            </a:r>
            <a:br>
              <a:rPr lang="en-US" altLang="zh-CN" dirty="0"/>
            </a:br>
            <a:r>
              <a:rPr lang="zh-CN" altLang="en-US" dirty="0"/>
              <a:t>平台抽象层</a:t>
            </a:r>
            <a:endParaRPr lang="en-US" dirty="0"/>
          </a:p>
        </p:txBody>
      </p:sp>
      <p:sp>
        <p:nvSpPr>
          <p:cNvPr id="6" name="Subtitle 4"/>
          <p:cNvSpPr txBox="1"/>
          <p:nvPr/>
        </p:nvSpPr>
        <p:spPr>
          <a:xfrm>
            <a:off x="1494433" y="2721429"/>
            <a:ext cx="3643624" cy="38317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altLang="zh-CN" sz="1600" baseline="0" dirty="0">
                <a:solidFill>
                  <a:schemeClr val="bg1"/>
                </a:solidFill>
                <a:latin typeface="+mn-lt"/>
              </a:rPr>
              <a:t>USB</a:t>
            </a:r>
            <a:r>
              <a:rPr lang="zh-CN" altLang="en-US" sz="1600" baseline="0" dirty="0">
                <a:solidFill>
                  <a:schemeClr val="bg1"/>
                </a:solidFill>
                <a:latin typeface="+mn-lt"/>
              </a:rPr>
              <a:t>系统与外界几乎隔离</a:t>
            </a:r>
            <a:endParaRPr lang="en-US" altLang="zh-CN" sz="1600" baseline="0" dirty="0">
              <a:solidFill>
                <a:schemeClr val="bg1"/>
              </a:solidFill>
              <a:latin typeface="+mn-lt"/>
            </a:endParaRPr>
          </a:p>
          <a:p>
            <a:pPr marL="1085850" lvl="1" indent="-285750">
              <a:lnSpc>
                <a:spcPct val="120000"/>
              </a:lnSpc>
            </a:pPr>
            <a:r>
              <a:rPr lang="en-US" altLang="zh-CN" sz="1400" baseline="0" dirty="0">
                <a:solidFill>
                  <a:schemeClr val="bg1"/>
                </a:solidFill>
                <a:latin typeface="+mn-lt"/>
              </a:rPr>
              <a:t>——</a:t>
            </a:r>
            <a:r>
              <a:rPr lang="zh-CN" altLang="en-US" sz="1400" baseline="0" dirty="0">
                <a:solidFill>
                  <a:schemeClr val="bg1"/>
                </a:solidFill>
                <a:latin typeface="+mn-lt"/>
              </a:rPr>
              <a:t>有些调用无法避免</a:t>
            </a:r>
            <a:endParaRPr lang="en-US" altLang="zh-CN" sz="1400" baseline="0" dirty="0">
              <a:solidFill>
                <a:schemeClr val="bg1"/>
              </a:solidFill>
              <a:latin typeface="+mn-lt"/>
            </a:endParaRPr>
          </a:p>
          <a:p>
            <a:pPr marL="1085850" lvl="1" indent="-285750">
              <a:lnSpc>
                <a:spcPct val="120000"/>
              </a:lnSpc>
            </a:pPr>
            <a:r>
              <a:rPr lang="zh-CN" altLang="en-US" sz="1400" dirty="0"/>
              <a:t>比如文件系统</a:t>
            </a:r>
            <a:endParaRPr lang="en-US" altLang="zh-CN" sz="1400" dirty="0"/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+mn-lt"/>
              </a:rPr>
              <a:t>数据通过事件传递</a:t>
            </a:r>
            <a:endParaRPr lang="en-US" altLang="zh-CN" sz="1600" dirty="0">
              <a:solidFill>
                <a:schemeClr val="bg1"/>
              </a:solidFill>
              <a:latin typeface="+mn-lt"/>
            </a:endParaRPr>
          </a:p>
          <a:p>
            <a:pPr marL="1085850" lvl="1" indent="-285750">
              <a:lnSpc>
                <a:spcPct val="12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+mn-lt"/>
              </a:rPr>
              <a:t>——</a:t>
            </a:r>
            <a:r>
              <a:rPr lang="zh-CN" altLang="en-US" sz="1400" dirty="0">
                <a:solidFill>
                  <a:schemeClr val="bg1"/>
                </a:solidFill>
                <a:latin typeface="+mn-lt"/>
              </a:rPr>
              <a:t>很慢吗？</a:t>
            </a:r>
            <a:endParaRPr lang="en-US" altLang="zh-CN" sz="1400" dirty="0"/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bg1"/>
                </a:solidFill>
                <a:latin typeface="+mn-lt"/>
              </a:rPr>
              <a:t>传递大批量数据时怎么办？</a:t>
            </a:r>
            <a:endParaRPr lang="en-HK" altLang="zh-CN" sz="1600" dirty="0">
              <a:solidFill>
                <a:schemeClr val="bg1"/>
              </a:solidFill>
              <a:latin typeface="+mn-lt"/>
            </a:endParaRPr>
          </a:p>
          <a:p>
            <a:pPr marL="1085850" lvl="1" indent="-285750">
              <a:lnSpc>
                <a:spcPct val="120000"/>
              </a:lnSpc>
            </a:pPr>
            <a:r>
              <a:rPr lang="zh-CN" altLang="en-US" sz="1400" dirty="0"/>
              <a:t>传管道过去，</a:t>
            </a:r>
            <a:r>
              <a:rPr lang="en-US" altLang="zh-CN" sz="1400" dirty="0"/>
              <a:t>buffer</a:t>
            </a:r>
            <a:r>
              <a:rPr lang="zh-CN" altLang="en-US" sz="1400" dirty="0"/>
              <a:t>由</a:t>
            </a:r>
            <a:r>
              <a:rPr lang="en-HK" altLang="zh-CN" sz="1400" dirty="0"/>
              <a:t>OS</a:t>
            </a:r>
            <a:r>
              <a:rPr lang="zh-CN" altLang="en-US" sz="1400" dirty="0"/>
              <a:t>持有</a:t>
            </a:r>
            <a:endParaRPr lang="en-US" altLang="zh-CN" sz="1400" dirty="0"/>
          </a:p>
          <a:p>
            <a:pPr marL="342900" indent="-342900">
              <a:lnSpc>
                <a:spcPct val="120000"/>
              </a:lnSpc>
              <a:buClr>
                <a:schemeClr val="accent6"/>
              </a:buClr>
              <a:buFont typeface="+mj-lt"/>
              <a:buAutoNum type="arabicPeriod"/>
            </a:pPr>
            <a:r>
              <a:rPr lang="zh-CN" altLang="en-US" sz="1600" dirty="0">
                <a:solidFill>
                  <a:schemeClr val="bg1"/>
                </a:solidFill>
                <a:latin typeface="+mn-lt"/>
              </a:rPr>
              <a:t>事件模型天生适合异步运行</a:t>
            </a:r>
            <a:endParaRPr lang="en-US" altLang="zh-CN" sz="1600" dirty="0">
              <a:solidFill>
                <a:schemeClr val="bg1"/>
              </a:solidFill>
              <a:latin typeface="+mn-lt"/>
            </a:endParaRPr>
          </a:p>
          <a:p>
            <a:pPr marL="342900" indent="-342900">
              <a:lnSpc>
                <a:spcPct val="120000"/>
              </a:lnSpc>
              <a:buClr>
                <a:schemeClr val="accent6"/>
              </a:buClr>
              <a:buFont typeface="+mj-lt"/>
              <a:buAutoNum type="arabicPeriod"/>
            </a:pPr>
            <a:r>
              <a:rPr lang="zh-CN" altLang="en-US" sz="1600" baseline="0" dirty="0">
                <a:solidFill>
                  <a:schemeClr val="bg1"/>
                </a:solidFill>
                <a:latin typeface="+mn-lt"/>
              </a:rPr>
              <a:t>驱动与内核隔离</a:t>
            </a:r>
            <a:endParaRPr lang="en-US" altLang="zh-CN" sz="1600" baseline="0" dirty="0">
              <a:solidFill>
                <a:schemeClr val="bg1"/>
              </a:solidFill>
              <a:latin typeface="+mn-lt"/>
            </a:endParaRPr>
          </a:p>
          <a:p>
            <a:pPr marL="342900" indent="-342900">
              <a:lnSpc>
                <a:spcPct val="120000"/>
              </a:lnSpc>
              <a:buClr>
                <a:schemeClr val="accent6"/>
              </a:buClr>
              <a:buFont typeface="+mj-lt"/>
              <a:buAutoNum type="arabicPeriod"/>
            </a:pPr>
            <a:r>
              <a:rPr lang="zh-CN" altLang="en-US" sz="1600" baseline="0" dirty="0">
                <a:solidFill>
                  <a:schemeClr val="bg1"/>
                </a:solidFill>
                <a:latin typeface="+mn-lt"/>
              </a:rPr>
              <a:t>可扩展性</a:t>
            </a:r>
            <a:endParaRPr lang="en-US" altLang="zh-CN" sz="1600" baseline="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0C94D3C-08CB-1E51-B750-32262E425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33143" y="1984000"/>
            <a:ext cx="6400800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平台抽象层</a:t>
            </a:r>
            <a:r>
              <a:rPr lang="en-HK" altLang="zh-CN" dirty="0"/>
              <a:t>(PAL)</a:t>
            </a:r>
            <a:endParaRPr lang="en-US" dirty="0"/>
          </a:p>
        </p:txBody>
      </p:sp>
      <p:sp>
        <p:nvSpPr>
          <p:cNvPr id="6" name="Subtitle 4"/>
          <p:cNvSpPr txBox="1"/>
          <p:nvPr/>
        </p:nvSpPr>
        <p:spPr>
          <a:xfrm>
            <a:off x="1494432" y="3024777"/>
            <a:ext cx="4168179" cy="35283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HK" altLang="zh-CN" sz="1800" dirty="0">
                <a:solidFill>
                  <a:schemeClr val="bg1"/>
                </a:solidFill>
                <a:latin typeface="+mn-lt"/>
              </a:rPr>
              <a:t>PAL=HAL+OSAL</a:t>
            </a:r>
          </a:p>
          <a:p>
            <a:pPr marL="1085850" lvl="1" indent="-285750">
              <a:lnSpc>
                <a:spcPct val="120000"/>
              </a:lnSpc>
            </a:pPr>
            <a:r>
              <a:rPr lang="en-HK" altLang="zh-CN" sz="1400" dirty="0">
                <a:solidFill>
                  <a:schemeClr val="bg1"/>
                </a:solidFill>
                <a:latin typeface="+mn-lt"/>
              </a:rPr>
              <a:t>HAL:</a:t>
            </a:r>
            <a:r>
              <a:rPr lang="zh-CN" altLang="en-US" sz="1400" dirty="0">
                <a:solidFill>
                  <a:schemeClr val="bg1"/>
                </a:solidFill>
                <a:latin typeface="+mn-lt"/>
              </a:rPr>
              <a:t>硬件抽象层</a:t>
            </a:r>
            <a:endParaRPr lang="en-HK" altLang="zh-CN" sz="1400" dirty="0">
              <a:solidFill>
                <a:schemeClr val="bg1"/>
              </a:solidFill>
              <a:latin typeface="+mn-lt"/>
            </a:endParaRPr>
          </a:p>
          <a:p>
            <a:pPr marL="1085850" lvl="1" indent="-285750">
              <a:lnSpc>
                <a:spcPct val="120000"/>
              </a:lnSpc>
            </a:pPr>
            <a:r>
              <a:rPr lang="en-HK" altLang="zh-CN" sz="1400" dirty="0">
                <a:solidFill>
                  <a:schemeClr val="bg1"/>
                </a:solidFill>
                <a:latin typeface="+mn-lt"/>
              </a:rPr>
              <a:t>OSAL</a:t>
            </a:r>
            <a:r>
              <a:rPr lang="zh-CN" altLang="en-US" sz="1400" dirty="0">
                <a:solidFill>
                  <a:schemeClr val="bg1"/>
                </a:solidFill>
                <a:latin typeface="+mn-lt"/>
              </a:rPr>
              <a:t>：系统抽象层</a:t>
            </a:r>
            <a:endParaRPr lang="en-HK" altLang="zh-CN" sz="1400" dirty="0">
              <a:solidFill>
                <a:schemeClr val="bg1"/>
              </a:solidFill>
              <a:latin typeface="+mn-lt"/>
            </a:endParaRPr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当人们需要将其移植到自己的架构</a:t>
            </a:r>
            <a:r>
              <a:rPr lang="en-HK" altLang="zh-CN" sz="1800" dirty="0">
                <a:solidFill>
                  <a:schemeClr val="bg1"/>
                </a:solidFill>
                <a:latin typeface="+mn-lt"/>
              </a:rPr>
              <a:t>/</a:t>
            </a: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操作系统时，只要实现以上两者即可</a:t>
            </a:r>
            <a:endParaRPr lang="en-HK" altLang="zh-CN" sz="1800" dirty="0">
              <a:solidFill>
                <a:schemeClr val="bg1"/>
              </a:solidFill>
              <a:latin typeface="+mn-lt"/>
            </a:endParaRPr>
          </a:p>
          <a:p>
            <a:pPr marL="285750" indent="-285750">
              <a:lnSpc>
                <a:spcPct val="120000"/>
              </a:lnSpc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chemeClr val="bg1"/>
                </a:solidFill>
                <a:latin typeface="+mn-lt"/>
              </a:rPr>
              <a:t>这么做有必要嘛？</a:t>
            </a:r>
            <a:endParaRPr lang="en-HK" altLang="zh-CN" sz="1800" dirty="0">
              <a:solidFill>
                <a:schemeClr val="bg1"/>
              </a:solidFill>
              <a:latin typeface="+mn-lt"/>
            </a:endParaRPr>
          </a:p>
          <a:p>
            <a:pPr marL="1085850" lvl="1" indent="-285750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lt"/>
              </a:rPr>
              <a:t>泛在操作系统的时代已经来临，这将是计算机体系结构的黄金时代！</a:t>
            </a:r>
            <a:endParaRPr lang="en-HK" altLang="zh-CN" sz="1400" dirty="0">
              <a:solidFill>
                <a:schemeClr val="bg1"/>
              </a:solidFill>
              <a:latin typeface="+mn-lt"/>
            </a:endParaRPr>
          </a:p>
          <a:p>
            <a:pPr marL="1085850" lvl="1" indent="-285750">
              <a:lnSpc>
                <a:spcPct val="120000"/>
              </a:lnSpc>
            </a:pPr>
            <a:r>
              <a:rPr lang="en-US" altLang="zh-CN" sz="1400" dirty="0"/>
              <a:t>——</a:t>
            </a:r>
            <a:r>
              <a:rPr lang="en-US" altLang="zh-CN" sz="1100" b="0" i="0" dirty="0">
                <a:solidFill>
                  <a:srgbClr val="191B1F"/>
                </a:solidFill>
                <a:effectLst/>
                <a:latin typeface="-apple-system"/>
              </a:rPr>
              <a:t>《</a:t>
            </a:r>
            <a:r>
              <a:rPr lang="zh-CN" altLang="en-US" sz="1100" b="0" i="0" dirty="0">
                <a:solidFill>
                  <a:srgbClr val="191B1F"/>
                </a:solidFill>
                <a:effectLst/>
                <a:latin typeface="-apple-system"/>
              </a:rPr>
              <a:t>计算机架构的新黄金时代</a:t>
            </a:r>
            <a:r>
              <a:rPr lang="en-US" altLang="zh-CN" sz="1100" b="0" i="0" dirty="0">
                <a:solidFill>
                  <a:srgbClr val="191B1F"/>
                </a:solidFill>
                <a:effectLst/>
                <a:latin typeface="-apple-system"/>
              </a:rPr>
              <a:t>》</a:t>
            </a:r>
            <a:endParaRPr lang="en-US" altLang="zh-CN" sz="14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257DA77-0772-67AC-70CB-3FDDCAEAD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62612" y="2107407"/>
            <a:ext cx="6400800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107EB62-9CEF-2434-FEDE-6CDC42457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t>7</a:t>
            </a:fld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7759420-4964-64F1-2092-1DC3BF864C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7388" y="0"/>
            <a:ext cx="82772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0466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BBCD26-36AA-A028-88A9-8D8DBF1E8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2DA0DE-9290-9ACA-9147-75A4DEC9C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8688"/>
            <a:ext cx="6023289" cy="1936866"/>
          </a:xfrm>
        </p:spPr>
        <p:txBody>
          <a:bodyPr/>
          <a:lstStyle/>
          <a:p>
            <a:r>
              <a:rPr lang="zh-CN" altLang="en-US" sz="6000" dirty="0"/>
              <a:t>当前进展</a:t>
            </a:r>
            <a:endParaRPr lang="en-US" sz="6000" dirty="0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1C79D2A4-9DD8-AFAF-D7C4-F738EB83E44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t"/>
          <a:lstStyle/>
          <a:p>
            <a:pPr>
              <a:buClrTx/>
            </a:pPr>
            <a:r>
              <a:rPr lang="en-HK" altLang="zh-CN" dirty="0"/>
              <a:t>USB</a:t>
            </a:r>
            <a:r>
              <a:rPr lang="zh-CN" altLang="en-US" dirty="0"/>
              <a:t>框架主体</a:t>
            </a:r>
            <a:r>
              <a:rPr lang="en-HK" altLang="zh-CN" dirty="0"/>
              <a:t> </a:t>
            </a:r>
            <a:r>
              <a:rPr lang="zh-CN" altLang="en-US" dirty="0"/>
              <a:t>√</a:t>
            </a:r>
            <a:endParaRPr lang="en-HK" altLang="zh-CN" dirty="0"/>
          </a:p>
          <a:p>
            <a:pPr>
              <a:buClrTx/>
            </a:pPr>
            <a:r>
              <a:rPr lang="zh-CN" altLang="en-US" dirty="0"/>
              <a:t>设备驱动</a:t>
            </a:r>
            <a:endParaRPr lang="en-HK" altLang="zh-CN" dirty="0"/>
          </a:p>
          <a:p>
            <a:pPr lvl="1">
              <a:buClrTx/>
            </a:pPr>
            <a:r>
              <a:rPr lang="en-HK" altLang="zh-CN" dirty="0"/>
              <a:t>HID</a:t>
            </a:r>
            <a:r>
              <a:rPr lang="zh-CN" altLang="en-US" dirty="0"/>
              <a:t>设备驱动√</a:t>
            </a:r>
            <a:endParaRPr lang="en-HK" altLang="zh-CN" dirty="0"/>
          </a:p>
          <a:p>
            <a:pPr>
              <a:buClrTx/>
            </a:pPr>
            <a:r>
              <a:rPr lang="zh-CN" altLang="en-US" dirty="0"/>
              <a:t>其他各类贡献</a:t>
            </a:r>
            <a:endParaRPr lang="en-HK" altLang="zh-CN" dirty="0"/>
          </a:p>
          <a:p>
            <a:pPr lvl="1">
              <a:buClrTx/>
            </a:pPr>
            <a:r>
              <a:rPr lang="zh-CN" altLang="en-US" dirty="0"/>
              <a:t>向社区</a:t>
            </a:r>
            <a:r>
              <a:rPr lang="en-US" altLang="zh-CN" dirty="0"/>
              <a:t>crate</a:t>
            </a:r>
            <a:r>
              <a:rPr lang="zh-CN" altLang="en-US" dirty="0"/>
              <a:t>交</a:t>
            </a:r>
            <a:r>
              <a:rPr lang="en-US" altLang="zh-CN" dirty="0"/>
              <a:t>pr</a:t>
            </a:r>
            <a:endParaRPr lang="en-HK" altLang="zh-CN" dirty="0"/>
          </a:p>
          <a:p>
            <a:pPr lvl="1">
              <a:buClrTx/>
            </a:pPr>
            <a:r>
              <a:rPr lang="zh-CN" altLang="en-US" dirty="0"/>
              <a:t>一些其他的基建相关工作</a:t>
            </a:r>
            <a:endParaRPr lang="en-US" dirty="0"/>
          </a:p>
          <a:p>
            <a:pPr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70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400" dirty="0"/>
              <a:t>展示时间</a:t>
            </a:r>
            <a:endParaRPr lang="en-US" sz="4400" dirty="0"/>
          </a:p>
        </p:txBody>
      </p:sp>
      <p:sp>
        <p:nvSpPr>
          <p:cNvPr id="14" name="Text Placehold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——</a:t>
            </a:r>
            <a:r>
              <a:rPr lang="zh-CN" altLang="en-US" dirty="0">
                <a:solidFill>
                  <a:schemeClr val="tx1"/>
                </a:solidFill>
              </a:rPr>
              <a:t>请各位评委老师点评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WEzZWJkNDhlZTU1M2YwNGUzYjJlYWEwYWFhOTYyY2UifQ==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黄橙色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离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77B561B-3A65-4A22-9691-EB838E7F9B87}">
  <ds:schemaRefs/>
</ds:datastoreItem>
</file>

<file path=customXml/itemProps2.xml><?xml version="1.0" encoding="utf-8"?>
<ds:datastoreItem xmlns:ds="http://schemas.openxmlformats.org/officeDocument/2006/customXml" ds:itemID="{E305301E-11B3-4B9D-A588-21F3C9809371}">
  <ds:schemaRefs>
    <ds:schemaRef ds:uri="http://purl.org/dc/elements/1.1/"/>
    <ds:schemaRef ds:uri="http://schemas.microsoft.com/sharepoint/v3"/>
    <ds:schemaRef ds:uri="http://www.w3.org/XML/1998/namespace"/>
    <ds:schemaRef ds:uri="16c05727-aa75-4e4a-9b5f-8a80a1165891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71af3243-3dd4-4a8d-8c0d-dd76da1f02a5"/>
    <ds:schemaRef ds:uri="http://schemas.openxmlformats.org/package/2006/metadata/core-properties"/>
    <ds:schemaRef ds:uri="230e9df3-be65-4c73-a93b-d1236ebd677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4137456-21FC-4AE2-8A94-BF06CAF2EB9B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832</TotalTime>
  <Words>425</Words>
  <Application>Microsoft Office PowerPoint</Application>
  <PresentationFormat>宽屏</PresentationFormat>
  <Paragraphs>60</Paragraphs>
  <Slides>10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-apple-system</vt:lpstr>
      <vt:lpstr>Arial</vt:lpstr>
      <vt:lpstr>Arial Nova</vt:lpstr>
      <vt:lpstr>Calibri</vt:lpstr>
      <vt:lpstr>Century Gothic</vt:lpstr>
      <vt:lpstr>Trebuchet MS</vt:lpstr>
      <vt:lpstr>Wingdings 3</vt:lpstr>
      <vt:lpstr>离子</vt:lpstr>
      <vt:lpstr>平面</vt:lpstr>
      <vt:lpstr>基于Rust的跨平台USB驱动子系统的设计与实现 中期答辩</vt:lpstr>
      <vt:lpstr>USB主机端驱动</vt:lpstr>
      <vt:lpstr>主机驱动层</vt:lpstr>
      <vt:lpstr>设备驱动层 与 主机驱动层</vt:lpstr>
      <vt:lpstr>USB驱动层 与 平台抽象层</vt:lpstr>
      <vt:lpstr>平台抽象层(PAL)</vt:lpstr>
      <vt:lpstr>PowerPoint 演示文稿</vt:lpstr>
      <vt:lpstr>当前进展</vt:lpstr>
      <vt:lpstr>展示时间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dbydd mfrf-</dc:creator>
  <cp:lastModifiedBy>dbydd mfrf-</cp:lastModifiedBy>
  <cp:revision>84</cp:revision>
  <dcterms:created xsi:type="dcterms:W3CDTF">2024-08-13T03:28:00Z</dcterms:created>
  <dcterms:modified xsi:type="dcterms:W3CDTF">2025-01-07T14:34:43Z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C37BE6577153488198A3ED370828F825_12</vt:lpwstr>
  </property>
  <property fmtid="{D5CDD505-2E9C-101B-9397-08002B2CF9AE}" pid="4" name="KSOProductBuildVer">
    <vt:lpwstr>2052-12.1.0.17827</vt:lpwstr>
  </property>
</Properties>
</file>

<file path=docProps/thumbnail.jpeg>
</file>